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62" r:id="rId4"/>
    <p:sldId id="263" r:id="rId5"/>
    <p:sldId id="268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8" r:id="rId14"/>
    <p:sldId id="27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0A"/>
    <a:srgbClr val="D6A10E"/>
    <a:srgbClr val="FFFAFC"/>
    <a:srgbClr val="F1CDDB"/>
    <a:srgbClr val="FAFFFE"/>
    <a:srgbClr val="C5E8DE"/>
    <a:srgbClr val="FAFEFF"/>
    <a:srgbClr val="D5EEFA"/>
    <a:srgbClr val="23B200"/>
    <a:srgbClr val="29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35" autoAdjust="0"/>
    <p:restoredTop sz="96366"/>
  </p:normalViewPr>
  <p:slideViewPr>
    <p:cSldViewPr snapToGrid="0">
      <p:cViewPr>
        <p:scale>
          <a:sx n="127" d="100"/>
          <a:sy n="127" d="100"/>
        </p:scale>
        <p:origin x="1208" y="104"/>
      </p:cViewPr>
      <p:guideLst/>
    </p:cSldViewPr>
  </p:slideViewPr>
  <p:notesTextViewPr>
    <p:cViewPr>
      <p:scale>
        <a:sx n="145" d="100"/>
        <a:sy n="1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DC8D2-E98E-4A2E-881A-E72301017346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958F0-377C-4D5B-A706-4041DBADA3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146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>
            <a:extLst>
              <a:ext uri="{FF2B5EF4-FFF2-40B4-BE49-F238E27FC236}">
                <a16:creationId xmlns:a16="http://schemas.microsoft.com/office/drawing/2014/main" id="{B82A13BF-384C-4BBC-5D1D-51E3057960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7584" y="1727644"/>
            <a:ext cx="7682837" cy="73764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 i="0">
                <a:solidFill>
                  <a:srgbClr val="1C1C82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b="0" dirty="0"/>
              <a:t>Title</a:t>
            </a:r>
            <a:endParaRPr kumimoji="1" lang="ja-JP" altLang="en-US" dirty="0"/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6C3D5638-172A-D2FC-4621-2991EF797B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7585" y="968551"/>
            <a:ext cx="7682836" cy="45628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 dirty="0"/>
              <a:t>Subtitle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9A318DF-52EF-13D7-B413-8C0E582F0B70}"/>
              </a:ext>
            </a:extLst>
          </p:cNvPr>
          <p:cNvCxnSpPr/>
          <p:nvPr userDrawn="1"/>
        </p:nvCxnSpPr>
        <p:spPr>
          <a:xfrm>
            <a:off x="391886" y="3429000"/>
            <a:ext cx="8360228" cy="0"/>
          </a:xfrm>
          <a:prstGeom prst="line">
            <a:avLst/>
          </a:prstGeom>
          <a:ln>
            <a:solidFill>
              <a:srgbClr val="1C1C8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テキスト プレースホルダー 22">
            <a:extLst>
              <a:ext uri="{FF2B5EF4-FFF2-40B4-BE49-F238E27FC236}">
                <a16:creationId xmlns:a16="http://schemas.microsoft.com/office/drawing/2014/main" id="{35EF0145-3D0A-D075-B5EB-EDA9E4311E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592" y="3643522"/>
            <a:ext cx="5981923" cy="4688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1</a:t>
            </a:r>
            <a:endParaRPr kumimoji="1" lang="ja-JP" altLang="en-US" dirty="0"/>
          </a:p>
        </p:txBody>
      </p:sp>
      <p:sp>
        <p:nvSpPr>
          <p:cNvPr id="11" name="テキスト プレースホルダー 22">
            <a:extLst>
              <a:ext uri="{FF2B5EF4-FFF2-40B4-BE49-F238E27FC236}">
                <a16:creationId xmlns:a16="http://schemas.microsoft.com/office/drawing/2014/main" id="{6D0D1591-FB86-043A-B39A-875B18ACE5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585" y="4159458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2</a:t>
            </a:r>
            <a:endParaRPr kumimoji="1" lang="ja-JP" altLang="en-US" dirty="0"/>
          </a:p>
        </p:txBody>
      </p:sp>
      <p:sp>
        <p:nvSpPr>
          <p:cNvPr id="12" name="テキスト プレースホルダー 22">
            <a:extLst>
              <a:ext uri="{FF2B5EF4-FFF2-40B4-BE49-F238E27FC236}">
                <a16:creationId xmlns:a16="http://schemas.microsoft.com/office/drawing/2014/main" id="{F77E8060-C8F2-EDE9-BE84-A14AB8300C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7589" y="4674086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3</a:t>
            </a:r>
            <a:endParaRPr kumimoji="1" lang="ja-JP" altLang="en-US" dirty="0"/>
          </a:p>
        </p:txBody>
      </p:sp>
      <p:sp>
        <p:nvSpPr>
          <p:cNvPr id="13" name="テキスト プレースホルダー 22">
            <a:extLst>
              <a:ext uri="{FF2B5EF4-FFF2-40B4-BE49-F238E27FC236}">
                <a16:creationId xmlns:a16="http://schemas.microsoft.com/office/drawing/2014/main" id="{425E097A-35CB-9054-47B5-E1C61AFDFB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588" y="5188066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Affiliation</a:t>
            </a:r>
            <a:endParaRPr kumimoji="1" lang="ja-JP" altLang="en-US" dirty="0"/>
          </a:p>
        </p:txBody>
      </p:sp>
      <p:sp>
        <p:nvSpPr>
          <p:cNvPr id="14" name="テキスト プレースホルダー 22">
            <a:extLst>
              <a:ext uri="{FF2B5EF4-FFF2-40B4-BE49-F238E27FC236}">
                <a16:creationId xmlns:a16="http://schemas.microsoft.com/office/drawing/2014/main" id="{4DE87A14-CE8D-848A-FC2D-B0D11972AD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7587" y="5703342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Date, Place</a:t>
            </a:r>
            <a:endParaRPr kumimoji="1" lang="ja-JP" altLang="en-US" dirty="0"/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F9D1CE1D-FEDF-1448-E8A0-304FC158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797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50CF50E4-6F23-F098-5825-52E7CCDCB3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667" y="435423"/>
            <a:ext cx="8746665" cy="6468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rgbClr val="1C1C82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" name="L 字 4">
            <a:extLst>
              <a:ext uri="{FF2B5EF4-FFF2-40B4-BE49-F238E27FC236}">
                <a16:creationId xmlns:a16="http://schemas.microsoft.com/office/drawing/2014/main" id="{EC76B892-37AE-2EFA-8E28-2CCEC71AA12A}"/>
              </a:ext>
            </a:extLst>
          </p:cNvPr>
          <p:cNvSpPr/>
          <p:nvPr userDrawn="1"/>
        </p:nvSpPr>
        <p:spPr>
          <a:xfrm>
            <a:off x="144048" y="475989"/>
            <a:ext cx="8877109" cy="646870"/>
          </a:xfrm>
          <a:prstGeom prst="corner">
            <a:avLst>
              <a:gd name="adj1" fmla="val 13461"/>
              <a:gd name="adj2" fmla="val 12862"/>
            </a:avLst>
          </a:prstGeom>
          <a:solidFill>
            <a:srgbClr val="1D8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elvetica" pitchFamily="2" charset="0"/>
            </a:endParaRPr>
          </a:p>
        </p:txBody>
      </p:sp>
      <p:sp>
        <p:nvSpPr>
          <p:cNvPr id="6" name="コンテンツ プレースホルダー 6">
            <a:extLst>
              <a:ext uri="{FF2B5EF4-FFF2-40B4-BE49-F238E27FC236}">
                <a16:creationId xmlns:a16="http://schemas.microsoft.com/office/drawing/2014/main" id="{A5D52124-B30B-5929-AA13-948AB7F7A3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6311" y="1296186"/>
            <a:ext cx="8611377" cy="5085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</a:lstStyle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Third level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Forth level</a:t>
            </a:r>
            <a:endParaRPr kumimoji="1" lang="ja-JP" altLang="en-US" dirty="0"/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11" name="スライド番号プレースホルダー 5">
            <a:extLst>
              <a:ext uri="{FF2B5EF4-FFF2-40B4-BE49-F238E27FC236}">
                <a16:creationId xmlns:a16="http://schemas.microsoft.com/office/drawing/2014/main" id="{17BCDB86-28BF-AB5D-D5F1-A285990C9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135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EF9F5DD-2628-452E-AF3E-C38F7043B0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492240"/>
            <a:ext cx="9144000" cy="365760"/>
          </a:xfrm>
          <a:prstGeom prst="rect">
            <a:avLst/>
          </a:prstGeom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C263ED5E-6055-CD27-5728-03CCDDAD3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510D80B-B55D-A2D8-AF98-D5F160BBAC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4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D472F50-F9C3-5B6D-5C9A-B7AA38723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C06FD213-C736-7A41-D554-8E7490ED9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584" y="1727644"/>
            <a:ext cx="7682837" cy="737647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Meeting on </a:t>
            </a:r>
            <a:r>
              <a:rPr lang="en-US" altLang="ja-JP" dirty="0"/>
              <a:t>June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6</a:t>
            </a:r>
            <a:endParaRPr kumimoji="1" lang="ja-JP" altLang="en-US"/>
          </a:p>
        </p:txBody>
      </p:sp>
      <p:sp>
        <p:nvSpPr>
          <p:cNvPr id="11" name="テキスト プレースホルダー 3">
            <a:extLst>
              <a:ext uri="{FF2B5EF4-FFF2-40B4-BE49-F238E27FC236}">
                <a16:creationId xmlns:a16="http://schemas.microsoft.com/office/drawing/2014/main" id="{B112ECE5-73EB-D5AF-59A5-B360E13922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7592" y="3983489"/>
            <a:ext cx="5981923" cy="565063"/>
          </a:xfrm>
        </p:spPr>
        <p:txBody>
          <a:bodyPr/>
          <a:lstStyle/>
          <a:p>
            <a:r>
              <a:rPr kumimoji="1" lang="en-US" altLang="ja-JP" sz="3200" dirty="0">
                <a:latin typeface="Arial" panose="020B0604020202020204" pitchFamily="34" charset="0"/>
                <a:cs typeface="Arial" panose="020B0604020202020204" pitchFamily="34" charset="0"/>
              </a:rPr>
              <a:t>Takumi Shiota</a:t>
            </a:r>
            <a:endParaRPr kumimoji="1" lang="ja-JP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プレースホルダー 6">
            <a:extLst>
              <a:ext uri="{FF2B5EF4-FFF2-40B4-BE49-F238E27FC236}">
                <a16:creationId xmlns:a16="http://schemas.microsoft.com/office/drawing/2014/main" id="{89A8835C-94A0-A2E1-0730-6795988E13C3}"/>
              </a:ext>
            </a:extLst>
          </p:cNvPr>
          <p:cNvSpPr txBox="1">
            <a:spLocks/>
          </p:cNvSpPr>
          <p:nvPr/>
        </p:nvSpPr>
        <p:spPr>
          <a:xfrm>
            <a:off x="697587" y="4801205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June 6, 2025</a:t>
            </a:r>
            <a:endParaRPr lang="ja-JP" altLang="en-US"/>
          </a:p>
        </p:txBody>
      </p:sp>
      <p:sp>
        <p:nvSpPr>
          <p:cNvPr id="13" name="テキスト プレースホルダー 7">
            <a:extLst>
              <a:ext uri="{FF2B5EF4-FFF2-40B4-BE49-F238E27FC236}">
                <a16:creationId xmlns:a16="http://schemas.microsoft.com/office/drawing/2014/main" id="{28B5C75A-FB62-5A1F-F154-566D057C1668}"/>
              </a:ext>
            </a:extLst>
          </p:cNvPr>
          <p:cNvSpPr txBox="1">
            <a:spLocks/>
          </p:cNvSpPr>
          <p:nvPr/>
        </p:nvSpPr>
        <p:spPr>
          <a:xfrm>
            <a:off x="697584" y="5393461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@Maastricht univ.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580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E3C15A-76C1-A57F-9514-00F81155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7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88DAC66-6FD1-FFC6-22F7-1ADA911CB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E467819-6CF3-1AF0-8F30-84526A8B81EC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666075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(3 types)</a:t>
            </a:r>
            <a:endParaRPr lang="ja-JP" altLang="en-US" b="1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2E5AC9B-3839-A58F-6D75-AE874BAA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0" y="2002500"/>
            <a:ext cx="2397376" cy="165946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C390E9B-75D0-A4E7-0E82-9CAAFA589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236" y="2002500"/>
            <a:ext cx="1952312" cy="165946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924EA29-F7DA-D0A1-60F7-F3F464CC0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099" y="2002500"/>
            <a:ext cx="1887832" cy="165946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80A6E9-0578-AA00-B836-C780B46FD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310" y="4637848"/>
            <a:ext cx="2666916" cy="1620000"/>
          </a:xfrm>
          <a:prstGeom prst="rect">
            <a:avLst/>
          </a:prstGeom>
        </p:spPr>
      </p:pic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2144A1A4-0DF4-6F55-9784-2ABCEDAC6B58}"/>
              </a:ext>
            </a:extLst>
          </p:cNvPr>
          <p:cNvSpPr txBox="1">
            <a:spLocks/>
          </p:cNvSpPr>
          <p:nvPr/>
        </p:nvSpPr>
        <p:spPr>
          <a:xfrm>
            <a:off x="266310" y="3940256"/>
            <a:ext cx="252692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11 </a:t>
            </a:r>
            <a:r>
              <a:rPr lang="en-US" altLang="ja-JP" dirty="0">
                <a:ea typeface="Menlo" panose="020B0609030804020204" pitchFamily="49" charset="0"/>
              </a:rPr>
              <a:t>(4 types)</a:t>
            </a:r>
            <a:endParaRPr lang="ja-JP" altLang="en-US" b="1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1D0A638-0A57-9C94-CD25-135833407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6288" y="4637848"/>
            <a:ext cx="1869910" cy="16200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7DCF5DA-DCCB-AB37-B343-2DFD86059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260" y="4637848"/>
            <a:ext cx="2047869" cy="1620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87AB5BA-236A-4F36-704C-F41F39B2C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0191" y="4639053"/>
            <a:ext cx="1508873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7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719FAD-3230-98DB-DBEA-1B44F5D0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8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0E3B756-0A5A-6FFF-7D92-D6BBB480D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66C14E-B363-F9E7-F66D-AF9B473E5658}"/>
              </a:ext>
            </a:extLst>
          </p:cNvPr>
          <p:cNvSpPr txBox="1"/>
          <p:nvPr/>
        </p:nvSpPr>
        <p:spPr>
          <a:xfrm>
            <a:off x="266311" y="1277826"/>
            <a:ext cx="3970410" cy="23084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862D5AB-3861-82CD-FE93-A1AA264D7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935" y="1745741"/>
            <a:ext cx="2073813" cy="1797487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131105EA-6BEA-E6B3-F53C-E134D34BCEAD}"/>
              </a:ext>
            </a:extLst>
          </p:cNvPr>
          <p:cNvSpPr txBox="1">
            <a:spLocks/>
          </p:cNvSpPr>
          <p:nvPr/>
        </p:nvSpPr>
        <p:spPr>
          <a:xfrm>
            <a:off x="4396328" y="1258938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6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09A5AA09-92A0-788D-38AC-0643AEEA6C77}"/>
              </a:ext>
            </a:extLst>
          </p:cNvPr>
          <p:cNvSpPr txBox="1">
            <a:spLocks/>
          </p:cNvSpPr>
          <p:nvPr/>
        </p:nvSpPr>
        <p:spPr>
          <a:xfrm>
            <a:off x="6606572" y="1253321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1A69DC8-B278-1E21-B376-541A4601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51" y="1745741"/>
            <a:ext cx="1831013" cy="1797487"/>
          </a:xfrm>
          <a:prstGeom prst="rect">
            <a:avLst/>
          </a:prstGeom>
        </p:spPr>
      </p:pic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09A63026-EC3A-83CE-A125-664967EA26E7}"/>
              </a:ext>
            </a:extLst>
          </p:cNvPr>
          <p:cNvSpPr txBox="1">
            <a:spLocks/>
          </p:cNvSpPr>
          <p:nvPr/>
        </p:nvSpPr>
        <p:spPr>
          <a:xfrm>
            <a:off x="97347" y="3939592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28038AAC-6184-337B-29CC-BEE29B28ECA6}"/>
              </a:ext>
            </a:extLst>
          </p:cNvPr>
          <p:cNvSpPr txBox="1">
            <a:spLocks/>
          </p:cNvSpPr>
          <p:nvPr/>
        </p:nvSpPr>
        <p:spPr>
          <a:xfrm>
            <a:off x="2303346" y="3939592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20644FA5-DD62-985B-A07E-02E7167A5232}"/>
              </a:ext>
            </a:extLst>
          </p:cNvPr>
          <p:cNvSpPr txBox="1">
            <a:spLocks/>
          </p:cNvSpPr>
          <p:nvPr/>
        </p:nvSpPr>
        <p:spPr>
          <a:xfrm>
            <a:off x="4505231" y="3939592"/>
            <a:ext cx="2297160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F38BAB96-CD45-E0DB-6DC2-C6E595598DE6}"/>
              </a:ext>
            </a:extLst>
          </p:cNvPr>
          <p:cNvSpPr txBox="1">
            <a:spLocks/>
          </p:cNvSpPr>
          <p:nvPr/>
        </p:nvSpPr>
        <p:spPr>
          <a:xfrm>
            <a:off x="6742057" y="3939592"/>
            <a:ext cx="2297160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11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063173A8-F97C-D770-9F4A-AA37FDCDC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" y="4432013"/>
            <a:ext cx="1536371" cy="183634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B1B8531-9DF9-BF42-3141-0D1CFA116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77" y="4432013"/>
            <a:ext cx="1676243" cy="184143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6143B01D-5123-E45F-D63F-FF95C5B4A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476" y="4432013"/>
            <a:ext cx="1791229" cy="18363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410F6D6-7AB6-9103-E488-4DFBBF140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3636" y="4432013"/>
            <a:ext cx="1709873" cy="183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79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4CE7CF-E8C7-E52F-E0D4-95EF88C5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24</a:t>
            </a:r>
            <a:endParaRPr lang="ja-JP" altLang="en-US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BD7AE09-9304-E794-AA00-25EC7EA8D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B210109-9140-E3F3-C6D9-34FBFB10481C}"/>
              </a:ext>
            </a:extLst>
          </p:cNvPr>
          <p:cNvSpPr txBox="1"/>
          <p:nvPr/>
        </p:nvSpPr>
        <p:spPr>
          <a:xfrm>
            <a:off x="266311" y="1277826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B9ACC5AC-E37D-ACCC-55A8-20A85F3C31BD}"/>
              </a:ext>
            </a:extLst>
          </p:cNvPr>
          <p:cNvSpPr txBox="1">
            <a:spLocks/>
          </p:cNvSpPr>
          <p:nvPr/>
        </p:nvSpPr>
        <p:spPr>
          <a:xfrm>
            <a:off x="4396328" y="1258938"/>
            <a:ext cx="227111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16CCAB64-9450-7294-54D6-2FDF2FF93851}"/>
              </a:ext>
            </a:extLst>
          </p:cNvPr>
          <p:cNvSpPr txBox="1">
            <a:spLocks/>
          </p:cNvSpPr>
          <p:nvPr/>
        </p:nvSpPr>
        <p:spPr>
          <a:xfrm>
            <a:off x="97347" y="3939592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6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DCEFCA9E-CF50-B096-B5AF-4A37D2AF2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93" y="4432013"/>
            <a:ext cx="1808174" cy="191880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F655F37-D37E-2C2B-A292-CDFE5D181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406" y="1751359"/>
            <a:ext cx="1889828" cy="184995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700C62B1-DD2D-9470-563F-E257737CB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391" y="1755679"/>
            <a:ext cx="1805863" cy="1836342"/>
          </a:xfrm>
          <a:prstGeom prst="rect">
            <a:avLst/>
          </a:prstGeom>
        </p:spPr>
      </p:pic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6F6E5449-1709-21C6-7752-94BCE1C7A18C}"/>
              </a:ext>
            </a:extLst>
          </p:cNvPr>
          <p:cNvSpPr txBox="1">
            <a:spLocks/>
          </p:cNvSpPr>
          <p:nvPr/>
        </p:nvSpPr>
        <p:spPr>
          <a:xfrm>
            <a:off x="2303345" y="3939592"/>
            <a:ext cx="2343061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(3 types)</a:t>
            </a:r>
            <a:endParaRPr lang="ja-JP" altLang="en-US" b="1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57CE6CFD-5103-8E7C-2A0A-76DDE5804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648" y="4432013"/>
            <a:ext cx="1766680" cy="191880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D7B3B3F0-3B7E-56C3-F546-AA8218624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7673" y="4433024"/>
            <a:ext cx="1692883" cy="191779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9AEA4DDA-41C2-6114-15E0-9A0DCB6F4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1901" y="4433336"/>
            <a:ext cx="1805862" cy="19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1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6B0FBF-4FA7-FF20-268F-2EC5D047C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Sequence 25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740CEA-E9B3-F5C5-012B-14CA3E7BE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82266E-BB4C-8703-3903-FE132C4659AA}"/>
              </a:ext>
            </a:extLst>
          </p:cNvPr>
          <p:cNvSpPr txBox="1"/>
          <p:nvPr/>
        </p:nvSpPr>
        <p:spPr>
          <a:xfrm>
            <a:off x="266311" y="1277826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6142782-FAA1-E443-4239-DD5EDD06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821" y="1891893"/>
            <a:ext cx="2569465" cy="15624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09CF885-ADBA-8569-A181-FDFFD6737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6" y="4502997"/>
            <a:ext cx="3070614" cy="15624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BFA9D8D-1BE5-300D-55B1-BF5192BDD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796" y="4502997"/>
            <a:ext cx="2300050" cy="15624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97DABD1-FDB0-5192-CBCB-3170C94A8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363" y="4502997"/>
            <a:ext cx="2766978" cy="1562400"/>
          </a:xfrm>
          <a:prstGeom prst="rect">
            <a:avLst/>
          </a:prstGeom>
        </p:spPr>
      </p:pic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2B58201E-F230-2822-A503-3BDE44581900}"/>
              </a:ext>
            </a:extLst>
          </p:cNvPr>
          <p:cNvSpPr txBox="1">
            <a:spLocks/>
          </p:cNvSpPr>
          <p:nvPr/>
        </p:nvSpPr>
        <p:spPr>
          <a:xfrm>
            <a:off x="97347" y="3939592"/>
            <a:ext cx="2344402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(3 types)</a:t>
            </a:r>
            <a:endParaRPr lang="ja-JP" altLang="en-US" b="1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EF8844DF-2A1B-8D01-9DA5-6EC12DFEA8CA}"/>
              </a:ext>
            </a:extLst>
          </p:cNvPr>
          <p:cNvSpPr txBox="1">
            <a:spLocks/>
          </p:cNvSpPr>
          <p:nvPr/>
        </p:nvSpPr>
        <p:spPr>
          <a:xfrm>
            <a:off x="4396328" y="1258938"/>
            <a:ext cx="227111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>
                <a:solidFill>
                  <a:srgbClr val="A31515"/>
                </a:solidFill>
                <a:ea typeface="Menlo" panose="020B0609030804020204" pitchFamily="49" charset="0"/>
              </a:rPr>
              <a:t>6 </a:t>
            </a:r>
            <a:r>
              <a:rPr lang="en-US" altLang="ja-JP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DAB98CBC-A035-1622-7C5E-C42151A4792A}"/>
              </a:ext>
            </a:extLst>
          </p:cNvPr>
          <p:cNvSpPr/>
          <p:nvPr/>
        </p:nvSpPr>
        <p:spPr>
          <a:xfrm>
            <a:off x="5972561" y="3737485"/>
            <a:ext cx="2863780" cy="48232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Not interesting …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472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36AD42-D6FF-37DC-9359-E11F8CDB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Points for discussion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5EB9F1-CD06-EDC8-29FE-D95DAAB01E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Clr>
                <a:schemeClr val="tx2"/>
              </a:buClr>
              <a:buFont typeface="+mj-lt"/>
              <a:buAutoNum type="arabicPeriod"/>
            </a:pPr>
            <a:r>
              <a:rPr kumimoji="1" lang="en-US" altLang="ja-JP" dirty="0"/>
              <a:t>Decide presentation title</a:t>
            </a:r>
          </a:p>
          <a:p>
            <a:pPr lvl="1"/>
            <a:r>
              <a:rPr kumimoji="1" lang="en-US" altLang="ja-JP" b="1" dirty="0">
                <a:solidFill>
                  <a:schemeClr val="tx2"/>
                </a:solidFill>
              </a:rPr>
              <a:t>Proposed Titles</a:t>
            </a:r>
          </a:p>
          <a:p>
            <a:pPr lvl="1"/>
            <a:r>
              <a:rPr kumimoji="1" lang="en-US" altLang="ja-JP" dirty="0"/>
              <a:t>Classification and Visualization of Polyhedral Graphs via Stepwise Structure Changes Based on Degree Sequences</a:t>
            </a:r>
            <a:endParaRPr lang="en-US" altLang="ja-JP" dirty="0"/>
          </a:p>
          <a:p>
            <a:pPr marL="457200" indent="-457200">
              <a:buClr>
                <a:schemeClr val="tx2"/>
              </a:buClr>
              <a:buFont typeface="+mj-lt"/>
              <a:buAutoNum type="arabicPeriod"/>
            </a:pPr>
            <a:r>
              <a:rPr kumimoji="1" lang="en-US" altLang="ja-JP" dirty="0"/>
              <a:t>Writing Schedule</a:t>
            </a:r>
          </a:p>
          <a:p>
            <a:pPr marL="800100" lvl="1" indent="-342900">
              <a:buClr>
                <a:schemeClr val="tx2"/>
              </a:buClr>
              <a:buFont typeface="Wingdings" pitchFamily="2" charset="2"/>
              <a:buChar char="p"/>
            </a:pPr>
            <a:r>
              <a:rPr kumimoji="1" lang="en-US" altLang="ja-JP" dirty="0"/>
              <a:t>Deadline: Monday, July 21</a:t>
            </a:r>
          </a:p>
          <a:p>
            <a:pPr marL="800100" lvl="1" indent="-342900">
              <a:buClr>
                <a:schemeClr val="tx2"/>
              </a:buClr>
              <a:buFont typeface="Wingdings" pitchFamily="2" charset="2"/>
              <a:buChar char="p"/>
            </a:pPr>
            <a:r>
              <a:rPr kumimoji="1" lang="en-US" altLang="ja-JP" dirty="0"/>
              <a:t>Share first draft on Overleaf by Monday, July 7</a:t>
            </a:r>
          </a:p>
          <a:p>
            <a:pPr marL="800100" lvl="1" indent="-342900"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dirty="0"/>
              <a:t>The slides will be prepared in Japanese.</a:t>
            </a:r>
          </a:p>
          <a:p>
            <a:pPr marL="457200" indent="-457200">
              <a:buClr>
                <a:schemeClr val="tx2"/>
              </a:buClr>
              <a:buFont typeface="+mj-lt"/>
              <a:buAutoNum type="arabicPeriod"/>
            </a:pPr>
            <a:r>
              <a:rPr kumimoji="1" lang="en-US" altLang="ja-JP" dirty="0"/>
              <a:t>Evaluation by the Host Researcher</a:t>
            </a:r>
            <a:endParaRPr lang="en-US" altLang="ja-JP" dirty="0"/>
          </a:p>
          <a:p>
            <a:pPr marL="800100" lvl="1" indent="-342900">
              <a:buClr>
                <a:schemeClr val="tx2"/>
              </a:buClr>
              <a:buFont typeface="Wingdings" pitchFamily="2" charset="2"/>
              <a:buChar char="ü"/>
            </a:pPr>
            <a:r>
              <a:rPr kumimoji="1" lang="en-US" altLang="ja-JP" dirty="0"/>
              <a:t>Would it be possible for you to write it by next week.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596A5D-B2E4-1FCD-7953-8F0364A0D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967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324663-3FB9-E380-3764-20A71462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Progress report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6EC1477-0CB5-9DE9-B2D3-07B94CAA7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D5D675E-5563-4A42-C002-2A03C16ECE92}"/>
              </a:ext>
            </a:extLst>
          </p:cNvPr>
          <p:cNvSpPr/>
          <p:nvPr/>
        </p:nvSpPr>
        <p:spPr>
          <a:xfrm>
            <a:off x="167227" y="1683511"/>
            <a:ext cx="8866970" cy="3031531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80000" bIns="216000" rtlCol="0" anchor="t"/>
          <a:lstStyle/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Enumerate non-isomorphic, connected graphs with minimum degree at least 3 using Nauty</a:t>
            </a: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Remove non-planar graphs (Boost (</a:t>
            </a:r>
            <a:r>
              <a:rPr kumimoji="1" lang="en-US" altLang="ja-JP" sz="2400" spc="-3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c++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))</a:t>
            </a:r>
            <a:r>
              <a:rPr kumimoji="1" lang="ja-JP" altLang="en-US" sz="2400" spc="-3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　</a:t>
            </a:r>
            <a:endParaRPr kumimoji="1" lang="en-US" altLang="ja-JP" sz="2400" spc="-30" dirty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Remove graphs that are not 3-connected (</a:t>
            </a:r>
            <a:r>
              <a:rPr kumimoji="1" lang="en-US" altLang="ja-JP" sz="2400" spc="-3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NetworkX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Apply degree constraints (</a:t>
            </a:r>
            <a:r>
              <a:rPr kumimoji="1" lang="en-US" altLang="ja-JP" sz="2400" spc="-3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NetworkX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  <a:endParaRPr kumimoji="1" lang="en-US" altLang="ja-JP" sz="2400" spc="-30" dirty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Draw and save the graphs (</a:t>
            </a:r>
            <a:r>
              <a:rPr kumimoji="1" lang="en-US" altLang="ja-JP" sz="2400" spc="-3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NetworkX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8A468C-DB7F-0A6F-5B5E-8109A1BF1A31}"/>
              </a:ext>
            </a:extLst>
          </p:cNvPr>
          <p:cNvSpPr txBox="1"/>
          <p:nvPr/>
        </p:nvSpPr>
        <p:spPr>
          <a:xfrm>
            <a:off x="167227" y="1224154"/>
            <a:ext cx="8866970" cy="46166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Program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48346212-81A5-B61A-E79B-1E7A182DF5BF}"/>
                  </a:ext>
                </a:extLst>
              </p:cNvPr>
              <p:cNvSpPr/>
              <p:nvPr/>
            </p:nvSpPr>
            <p:spPr>
              <a:xfrm>
                <a:off x="167227" y="5323211"/>
                <a:ext cx="8861527" cy="1009671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72000" rIns="180000" bIns="216000" rtlCol="0" anchor="t">
                <a:noAutofit/>
              </a:bodyPr>
              <a:lstStyle/>
              <a:p>
                <a:pPr>
                  <a:lnSpc>
                    <a:spcPct val="110000"/>
                  </a:lnSpc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spc="-30" dirty="0">
                    <a:solidFill>
                      <a:schemeClr val="tx1"/>
                    </a:solidFill>
                    <a:ea typeface="MS PGothic" panose="020B0600070205080204" pitchFamily="34" charset="-128"/>
                    <a:cs typeface="Arial" panose="020B0604020202020204" pitchFamily="34" charset="0"/>
                  </a:rPr>
                  <a:t>I present 4 families of polyhedral graphs with consecutively increasing numbers of vertices </a:t>
                </a: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.</a:t>
                </a:r>
                <a:endParaRPr kumimoji="1" lang="ja-JP" altLang="en-US" sz="2400" spc="-3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48346212-81A5-B61A-E79B-1E7A182DF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27" y="5323211"/>
                <a:ext cx="8861527" cy="1009671"/>
              </a:xfrm>
              <a:prstGeom prst="rect">
                <a:avLst/>
              </a:prstGeom>
              <a:blipFill>
                <a:blip r:embed="rId2"/>
                <a:stretch>
                  <a:fillRect l="-428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4362B91-6825-45D9-6F74-EBA893157917}"/>
              </a:ext>
            </a:extLst>
          </p:cNvPr>
          <p:cNvSpPr txBox="1"/>
          <p:nvPr/>
        </p:nvSpPr>
        <p:spPr>
          <a:xfrm>
            <a:off x="167227" y="4863854"/>
            <a:ext cx="8861527" cy="461665"/>
          </a:xfrm>
          <a:prstGeom prst="rect">
            <a:avLst/>
          </a:prstGeom>
          <a:solidFill>
            <a:srgbClr val="F1CDDB"/>
          </a:solidFill>
          <a:ln w="28575">
            <a:solidFill>
              <a:schemeClr val="accent3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Today’s report</a:t>
            </a:r>
          </a:p>
        </p:txBody>
      </p:sp>
    </p:spTree>
    <p:extLst>
      <p:ext uri="{BB962C8B-B14F-4D97-AF65-F5344CB8AC3E}">
        <p14:creationId xmlns:p14="http://schemas.microsoft.com/office/powerpoint/2010/main" val="111040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81E32A-BD23-F3D5-3679-0E8379D5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List of obtained [deg., </a:t>
            </a:r>
            <a:r>
              <a:rPr kumimoji="1" lang="en-US" altLang="ja-JP" dirty="0" err="1"/>
              <a:t>cnt</a:t>
            </a:r>
            <a:r>
              <a:rPr kumimoji="1"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A07C8B-83FA-31E7-AA95-63EA62D43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B48B39-F0B3-C182-09F5-91358E507BE7}"/>
              </a:ext>
            </a:extLst>
          </p:cNvPr>
          <p:cNvSpPr txBox="1"/>
          <p:nvPr/>
        </p:nvSpPr>
        <p:spPr>
          <a:xfrm>
            <a:off x="418709" y="1665225"/>
            <a:ext cx="3970410" cy="23084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00108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7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8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7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9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8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  <a:endParaRPr lang="en-US" altLang="ja-JP" dirty="0">
              <a:solidFill>
                <a:srgbClr val="3B3B3B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76DD741F-EE24-C2D7-15BD-C6C62E53A3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9" y="1172804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>
                    <a:lumMod val="75000"/>
                  </a:schemeClr>
                </a:solidFill>
              </a:rPr>
              <a:t>Sequence 1</a:t>
            </a:r>
            <a:endParaRPr kumimoji="1" lang="ja-JP" altLang="en-US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DAC0C7B6-63A0-D484-D16B-B1D7008363C6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accent5">
                    <a:lumMod val="75000"/>
                  </a:schemeClr>
                </a:solidFill>
              </a:rPr>
              <a:t>Sequence 2</a:t>
            </a:r>
            <a:endParaRPr lang="ja-JP" altLang="en-US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295EF86D-A32E-A11B-58C6-8F66A90B701A}"/>
              </a:ext>
            </a:extLst>
          </p:cNvPr>
          <p:cNvSpPr txBox="1">
            <a:spLocks/>
          </p:cNvSpPr>
          <p:nvPr/>
        </p:nvSpPr>
        <p:spPr>
          <a:xfrm>
            <a:off x="4754881" y="4005089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accent5">
                    <a:lumMod val="75000"/>
                  </a:schemeClr>
                </a:solidFill>
              </a:rPr>
              <a:t>Sequence 4</a:t>
            </a:r>
            <a:endParaRPr lang="ja-JP" altLang="en-US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68AFAB6-2E76-910C-45E4-D3D42955D30E}"/>
              </a:ext>
            </a:extLst>
          </p:cNvPr>
          <p:cNvSpPr txBox="1"/>
          <p:nvPr/>
        </p:nvSpPr>
        <p:spPr>
          <a:xfrm>
            <a:off x="418707" y="4497510"/>
            <a:ext cx="3970412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318B294-B6CD-ADF1-352B-3BDC633C1389}"/>
              </a:ext>
            </a:extLst>
          </p:cNvPr>
          <p:cNvSpPr txBox="1"/>
          <p:nvPr/>
        </p:nvSpPr>
        <p:spPr>
          <a:xfrm>
            <a:off x="4754882" y="1674173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00108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33" name="コンテンツ プレースホルダー 2">
            <a:extLst>
              <a:ext uri="{FF2B5EF4-FFF2-40B4-BE49-F238E27FC236}">
                <a16:creationId xmlns:a16="http://schemas.microsoft.com/office/drawing/2014/main" id="{575B46C8-FCC9-9F47-616E-668CBDBEA3EC}"/>
              </a:ext>
            </a:extLst>
          </p:cNvPr>
          <p:cNvSpPr txBox="1">
            <a:spLocks/>
          </p:cNvSpPr>
          <p:nvPr/>
        </p:nvSpPr>
        <p:spPr>
          <a:xfrm>
            <a:off x="418709" y="3973655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accent5">
                    <a:lumMod val="75000"/>
                  </a:schemeClr>
                </a:solidFill>
              </a:rPr>
              <a:t>Sequence 3</a:t>
            </a:r>
            <a:endParaRPr lang="ja-JP" altLang="en-US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7D3DFD-12CA-C58F-0687-CFC8231F675B}"/>
              </a:ext>
            </a:extLst>
          </p:cNvPr>
          <p:cNvSpPr txBox="1"/>
          <p:nvPr/>
        </p:nvSpPr>
        <p:spPr>
          <a:xfrm>
            <a:off x="4754882" y="4497510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dirty="0">
              <a:solidFill>
                <a:srgbClr val="3B3B3B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48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ACC8E-85EE-D154-7523-FF1C065EC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9FD7F-1C0B-3A0E-6911-2378E576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List of obtained [deg., </a:t>
            </a:r>
            <a:r>
              <a:rPr kumimoji="1" lang="en-US" altLang="ja-JP" dirty="0" err="1"/>
              <a:t>cnt</a:t>
            </a:r>
            <a:r>
              <a:rPr kumimoji="1"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E83A3F-BF54-9F18-683B-FA33CEFC6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6F3704-0330-2737-17EE-592330E149D2}"/>
              </a:ext>
            </a:extLst>
          </p:cNvPr>
          <p:cNvSpPr txBox="1"/>
          <p:nvPr/>
        </p:nvSpPr>
        <p:spPr>
          <a:xfrm>
            <a:off x="4754882" y="4125371"/>
            <a:ext cx="3970412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C6DADCA-4C2E-85BE-E725-E94DF9816A01}"/>
              </a:ext>
            </a:extLst>
          </p:cNvPr>
          <p:cNvSpPr txBox="1"/>
          <p:nvPr/>
        </p:nvSpPr>
        <p:spPr>
          <a:xfrm>
            <a:off x="4754882" y="1670420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72790FC-662B-A090-674E-74740933FAF9}"/>
              </a:ext>
            </a:extLst>
          </p:cNvPr>
          <p:cNvSpPr txBox="1"/>
          <p:nvPr/>
        </p:nvSpPr>
        <p:spPr>
          <a:xfrm>
            <a:off x="418707" y="4125371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35265249-1870-64D0-AE4B-0AF5A65DBF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3629044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rgbClr val="FF0000"/>
                </a:solidFill>
              </a:rPr>
              <a:t>Sequence 7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B4031DC7-C1E2-BBFA-C064-871356BB9A8B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accent5">
                    <a:lumMod val="75000"/>
                  </a:schemeClr>
                </a:solidFill>
              </a:rPr>
              <a:t>Sequence 5</a:t>
            </a:r>
            <a:endParaRPr lang="ja-JP" altLang="en-US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7AAF8A5F-AE70-F31D-CA74-2737841AD57D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rgbClr val="FF0000"/>
                </a:solidFill>
              </a:rPr>
              <a:t>Sequence 6</a:t>
            </a:r>
            <a:endParaRPr lang="ja-JP" altLang="en-US" b="1">
              <a:solidFill>
                <a:srgbClr val="FF0000"/>
              </a:solidFill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6E752FEC-B94E-BA5C-18F3-8F301C1DADA9}"/>
              </a:ext>
            </a:extLst>
          </p:cNvPr>
          <p:cNvSpPr txBox="1">
            <a:spLocks/>
          </p:cNvSpPr>
          <p:nvPr/>
        </p:nvSpPr>
        <p:spPr>
          <a:xfrm>
            <a:off x="4754882" y="3625851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rgbClr val="FF0000"/>
                </a:solidFill>
              </a:rPr>
              <a:t>Sequence 8</a:t>
            </a:r>
            <a:endParaRPr lang="ja-JP" altLang="en-US" b="1">
              <a:solidFill>
                <a:srgbClr val="FF0000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FB4F458-381F-29D6-677A-593EAECBE4DA}"/>
              </a:ext>
            </a:extLst>
          </p:cNvPr>
          <p:cNvSpPr txBox="1"/>
          <p:nvPr/>
        </p:nvSpPr>
        <p:spPr>
          <a:xfrm>
            <a:off x="418707" y="1678759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 </a:t>
            </a: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 </a:t>
            </a: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</p:spTree>
    <p:extLst>
      <p:ext uri="{BB962C8B-B14F-4D97-AF65-F5344CB8AC3E}">
        <p14:creationId xmlns:p14="http://schemas.microsoft.com/office/powerpoint/2010/main" val="3070322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236963-6655-41CD-CD92-C413376B9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 of obtained [deg., </a:t>
            </a:r>
            <a:r>
              <a:rPr lang="en-US" altLang="ja-JP" dirty="0" err="1"/>
              <a:t>cnt</a:t>
            </a:r>
            <a:r>
              <a:rPr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83A78B-BB7B-8F0E-6646-0BF3ED895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BC2B0A-C13A-F880-E157-7880F055833E}"/>
              </a:ext>
            </a:extLst>
          </p:cNvPr>
          <p:cNvSpPr txBox="1"/>
          <p:nvPr/>
        </p:nvSpPr>
        <p:spPr>
          <a:xfrm>
            <a:off x="418707" y="1692799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B2B94C1-84C8-3799-FC05-9405291D69D6}"/>
              </a:ext>
            </a:extLst>
          </p:cNvPr>
          <p:cNvSpPr txBox="1"/>
          <p:nvPr/>
        </p:nvSpPr>
        <p:spPr>
          <a:xfrm>
            <a:off x="4754882" y="1676019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BEFB2C8-F36F-FEE2-C93C-9044EFD234D3}"/>
              </a:ext>
            </a:extLst>
          </p:cNvPr>
          <p:cNvSpPr txBox="1"/>
          <p:nvPr/>
        </p:nvSpPr>
        <p:spPr>
          <a:xfrm>
            <a:off x="418707" y="3446448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44E8BD6-5E38-61E8-A74F-58ECEA7DBF9A}"/>
              </a:ext>
            </a:extLst>
          </p:cNvPr>
          <p:cNvSpPr txBox="1"/>
          <p:nvPr/>
        </p:nvSpPr>
        <p:spPr>
          <a:xfrm>
            <a:off x="418707" y="5178195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EA103DE-15D2-252C-D48D-5C6FF8FA57D8}"/>
              </a:ext>
            </a:extLst>
          </p:cNvPr>
          <p:cNvSpPr txBox="1"/>
          <p:nvPr/>
        </p:nvSpPr>
        <p:spPr>
          <a:xfrm>
            <a:off x="4754882" y="3446448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0CAB32B-B15F-2B0A-C30E-345AA31B48D9}"/>
              </a:ext>
            </a:extLst>
          </p:cNvPr>
          <p:cNvSpPr txBox="1"/>
          <p:nvPr/>
        </p:nvSpPr>
        <p:spPr>
          <a:xfrm>
            <a:off x="4754882" y="5178195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][4,1][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6351D39C-9F92-7F7D-832A-73B156CB498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2935319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26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44" name="コンテンツ プレースホルダー 2">
            <a:extLst>
              <a:ext uri="{FF2B5EF4-FFF2-40B4-BE49-F238E27FC236}">
                <a16:creationId xmlns:a16="http://schemas.microsoft.com/office/drawing/2014/main" id="{F12BC935-C970-EB0C-76A8-FB0B16068E2B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rgbClr val="FF0000"/>
                </a:solidFill>
              </a:rPr>
              <a:t>Sequence 24</a:t>
            </a:r>
            <a:endParaRPr lang="ja-JP" altLang="en-US" b="1">
              <a:solidFill>
                <a:srgbClr val="FF0000"/>
              </a:solidFill>
            </a:endParaRPr>
          </a:p>
        </p:txBody>
      </p:sp>
      <p:sp>
        <p:nvSpPr>
          <p:cNvPr id="45" name="コンテンツ プレースホルダー 2">
            <a:extLst>
              <a:ext uri="{FF2B5EF4-FFF2-40B4-BE49-F238E27FC236}">
                <a16:creationId xmlns:a16="http://schemas.microsoft.com/office/drawing/2014/main" id="{2BED927D-38B9-AC05-E788-6BB2B7430197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rgbClr val="FF0000"/>
                </a:solidFill>
              </a:rPr>
              <a:t>Sequence 25</a:t>
            </a:r>
            <a:endParaRPr lang="ja-JP" altLang="en-US" b="1">
              <a:solidFill>
                <a:srgbClr val="FF0000"/>
              </a:solidFill>
            </a:endParaRPr>
          </a:p>
        </p:txBody>
      </p:sp>
      <p:sp>
        <p:nvSpPr>
          <p:cNvPr id="46" name="コンテンツ プレースホルダー 2">
            <a:extLst>
              <a:ext uri="{FF2B5EF4-FFF2-40B4-BE49-F238E27FC236}">
                <a16:creationId xmlns:a16="http://schemas.microsoft.com/office/drawing/2014/main" id="{B2D93F91-4581-43A4-8D7E-896409B07681}"/>
              </a:ext>
            </a:extLst>
          </p:cNvPr>
          <p:cNvSpPr txBox="1">
            <a:spLocks/>
          </p:cNvSpPr>
          <p:nvPr/>
        </p:nvSpPr>
        <p:spPr>
          <a:xfrm>
            <a:off x="4754882" y="2920934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27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47" name="コンテンツ プレースホルダー 2">
            <a:extLst>
              <a:ext uri="{FF2B5EF4-FFF2-40B4-BE49-F238E27FC236}">
                <a16:creationId xmlns:a16="http://schemas.microsoft.com/office/drawing/2014/main" id="{0DBEB8FA-E0A8-F867-3231-C7301AD08933}"/>
              </a:ext>
            </a:extLst>
          </p:cNvPr>
          <p:cNvSpPr txBox="1">
            <a:spLocks/>
          </p:cNvSpPr>
          <p:nvPr/>
        </p:nvSpPr>
        <p:spPr>
          <a:xfrm>
            <a:off x="429217" y="4689560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28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48" name="コンテンツ プレースホルダー 2">
            <a:extLst>
              <a:ext uri="{FF2B5EF4-FFF2-40B4-BE49-F238E27FC236}">
                <a16:creationId xmlns:a16="http://schemas.microsoft.com/office/drawing/2014/main" id="{D11A697F-19AB-826D-A5C8-604B922AED8D}"/>
              </a:ext>
            </a:extLst>
          </p:cNvPr>
          <p:cNvSpPr txBox="1">
            <a:spLocks/>
          </p:cNvSpPr>
          <p:nvPr/>
        </p:nvSpPr>
        <p:spPr>
          <a:xfrm>
            <a:off x="4765392" y="4675175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29</a:t>
            </a:r>
            <a:endParaRPr lang="ja-JP" alt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957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97D908-0D9F-2024-FFC6-F4E6F34D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6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1E4B191-1F7A-CC54-E920-D7981E10A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AB3003-274E-1A0C-618B-6BC18658CF55}"/>
              </a:ext>
            </a:extLst>
          </p:cNvPr>
          <p:cNvSpPr txBox="1"/>
          <p:nvPr/>
        </p:nvSpPr>
        <p:spPr>
          <a:xfrm>
            <a:off x="266311" y="1277826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E31FCD0A-2C1E-CE51-530B-715DC7CACB66}"/>
              </a:ext>
            </a:extLst>
          </p:cNvPr>
          <p:cNvSpPr txBox="1">
            <a:spLocks/>
          </p:cNvSpPr>
          <p:nvPr/>
        </p:nvSpPr>
        <p:spPr>
          <a:xfrm>
            <a:off x="266310" y="3330064"/>
            <a:ext cx="2934089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CDD5CABF-893E-0A14-23F0-E07A525A7D26}"/>
              </a:ext>
            </a:extLst>
          </p:cNvPr>
          <p:cNvSpPr txBox="1">
            <a:spLocks/>
          </p:cNvSpPr>
          <p:nvPr/>
        </p:nvSpPr>
        <p:spPr>
          <a:xfrm>
            <a:off x="3067185" y="3330064"/>
            <a:ext cx="2216662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69C1E072-2045-0695-8AD3-460292D0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0" y="3926660"/>
            <a:ext cx="2241830" cy="234906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3B43118-22ED-8253-C526-386474018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99" y="3927375"/>
            <a:ext cx="2475187" cy="234834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B3F2746-DA81-172B-8365-A9C8724AE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355" y="3954361"/>
            <a:ext cx="2475187" cy="23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43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3F6DEB-9A62-C6D1-F15F-3E0434971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6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72965E-45D4-0F9B-FAF6-8D91A2A2E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A386C07-5CED-2639-CB45-75FCC504C07D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285503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(5 types)</a:t>
            </a:r>
            <a:endParaRPr lang="ja-JP" altLang="en-US" b="1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6B8580E-F370-5116-0B98-AFC92E75B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1" y="1923393"/>
            <a:ext cx="2066986" cy="211664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C4CC526-9263-655C-3F35-9EF02056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59" y="1945349"/>
            <a:ext cx="1967634" cy="211788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DBE2518-E976-968D-86D2-D9B81CFE4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876" y="1923392"/>
            <a:ext cx="1721389" cy="211664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02ACE2A-29B4-C9E8-E460-56D6CE4BD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07" y="4266427"/>
            <a:ext cx="1618594" cy="213614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72E5D20-236F-6661-DC1E-C18DBF3E8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669" y="4266427"/>
            <a:ext cx="2556856" cy="213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00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347397-F02F-14F5-47B8-A735E862E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6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917603-BDA5-6B98-6128-D29B3F984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E47A05F-1A6A-8471-0A9F-FD239449DFF7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666075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(8 types)</a:t>
            </a:r>
            <a:endParaRPr lang="ja-JP" altLang="en-US" b="1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217CB9D-BF97-35E0-EA4F-2F6A3CAE6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71" y="1887207"/>
            <a:ext cx="1898820" cy="212656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1825485-B9A7-1C88-2290-C0E1E2147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032" y="1889401"/>
            <a:ext cx="1898821" cy="21265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9BFA015-F059-E0D1-51B6-AD10266CC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694" y="1889401"/>
            <a:ext cx="1818289" cy="213318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6DBCA44-46C9-58A6-4127-9552697DC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824" y="1896030"/>
            <a:ext cx="2101130" cy="212655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F8999D0-EB63-7E48-E332-A6DC056906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21" y="4112366"/>
            <a:ext cx="1709634" cy="21128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CDACC98-5210-3995-BC13-5500CA497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5769" y="4112366"/>
            <a:ext cx="2072634" cy="211285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B749413-1DC3-C2A1-BBE2-7635A0AC3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7244" y="4112366"/>
            <a:ext cx="1901173" cy="21168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8DBCF80-043E-66E0-18B7-310F219C40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7047" y="4112366"/>
            <a:ext cx="1795784" cy="2116800"/>
          </a:xfrm>
          <a:prstGeom prst="rect">
            <a:avLst/>
          </a:prstGeom>
        </p:spPr>
      </p:pic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8B6EA2C3-C6BE-15A2-6D69-3AC3A8923A34}"/>
              </a:ext>
            </a:extLst>
          </p:cNvPr>
          <p:cNvSpPr txBox="1">
            <a:spLocks/>
          </p:cNvSpPr>
          <p:nvPr/>
        </p:nvSpPr>
        <p:spPr>
          <a:xfrm>
            <a:off x="6499772" y="485691"/>
            <a:ext cx="2528982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11 </a:t>
            </a:r>
            <a:r>
              <a:rPr lang="en-US" altLang="ja-JP" dirty="0">
                <a:ea typeface="Menlo" panose="020B0609030804020204" pitchFamily="49" charset="0"/>
              </a:rPr>
              <a:t>(14 types)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314415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0127B0-CB28-3618-320C-F974327E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7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022761-685E-54CD-E5F8-2644F546A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F434A0B-3F00-3237-8201-57ACD95B3DE3}"/>
              </a:ext>
            </a:extLst>
          </p:cNvPr>
          <p:cNvSpPr txBox="1"/>
          <p:nvPr/>
        </p:nvSpPr>
        <p:spPr>
          <a:xfrm>
            <a:off x="266311" y="1277826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0CA40DBF-62D2-265C-8A70-837313195021}"/>
              </a:ext>
            </a:extLst>
          </p:cNvPr>
          <p:cNvSpPr txBox="1">
            <a:spLocks/>
          </p:cNvSpPr>
          <p:nvPr/>
        </p:nvSpPr>
        <p:spPr>
          <a:xfrm>
            <a:off x="266311" y="3940256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58D248F0-B52D-D799-C00B-C49E919F9195}"/>
              </a:ext>
            </a:extLst>
          </p:cNvPr>
          <p:cNvSpPr txBox="1">
            <a:spLocks/>
          </p:cNvSpPr>
          <p:nvPr/>
        </p:nvSpPr>
        <p:spPr>
          <a:xfrm>
            <a:off x="3212559" y="3940256"/>
            <a:ext cx="230494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9C2ED3F-C5BE-33F6-FFAC-940DDFE22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062" y="4432676"/>
            <a:ext cx="2900627" cy="194833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D0C71EB4-0B8F-9419-270A-3742C55F8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99" y="1739946"/>
            <a:ext cx="2346788" cy="195866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F70F1345-4299-CB24-EFF9-0510C45E9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83" y="4432677"/>
            <a:ext cx="2304947" cy="194833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A3FED6BB-3357-915E-A990-6D79E91E6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559" y="4432676"/>
            <a:ext cx="2640931" cy="1953700"/>
          </a:xfrm>
          <a:prstGeom prst="rect">
            <a:avLst/>
          </a:prstGeom>
        </p:spPr>
      </p:pic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13E3038B-6B40-F5AA-3D96-94BCCEF65D10}"/>
              </a:ext>
            </a:extLst>
          </p:cNvPr>
          <p:cNvSpPr txBox="1">
            <a:spLocks/>
          </p:cNvSpPr>
          <p:nvPr/>
        </p:nvSpPr>
        <p:spPr>
          <a:xfrm>
            <a:off x="4396328" y="1258938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3252555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兵庫県立大">
      <a:dk1>
        <a:srgbClr val="000000"/>
      </a:dk1>
      <a:lt1>
        <a:srgbClr val="FFFFFF"/>
      </a:lt1>
      <a:dk2>
        <a:srgbClr val="1B1C82"/>
      </a:dk2>
      <a:lt2>
        <a:srgbClr val="FFFDFD"/>
      </a:lt2>
      <a:accent1>
        <a:srgbClr val="1D81E9"/>
      </a:accent1>
      <a:accent2>
        <a:srgbClr val="D5EDFA"/>
      </a:accent2>
      <a:accent3>
        <a:srgbClr val="E5325F"/>
      </a:accent3>
      <a:accent4>
        <a:srgbClr val="F0CCDA"/>
      </a:accent4>
      <a:accent5>
        <a:srgbClr val="23B102"/>
      </a:accent5>
      <a:accent6>
        <a:srgbClr val="C5E8D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10424</TotalTime>
  <Words>1295</Words>
  <Application>Microsoft Macintosh PowerPoint</Application>
  <PresentationFormat>画面に合わせる (4:3)</PresentationFormat>
  <Paragraphs>163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2" baseType="lpstr">
      <vt:lpstr>MS PGothic</vt:lpstr>
      <vt:lpstr>游ゴシック</vt:lpstr>
      <vt:lpstr>Arial</vt:lpstr>
      <vt:lpstr>Cambria Math</vt:lpstr>
      <vt:lpstr>Helvetica</vt:lpstr>
      <vt:lpstr>Menlo</vt:lpstr>
      <vt:lpstr>Wingdings</vt:lpstr>
      <vt:lpstr>Office テーマ</vt:lpstr>
      <vt:lpstr>Meeting on June 6</vt:lpstr>
      <vt:lpstr>Progress report</vt:lpstr>
      <vt:lpstr>List of obtained [deg., cnt.] sequences</vt:lpstr>
      <vt:lpstr>List of obtained [deg., cnt.] sequences</vt:lpstr>
      <vt:lpstr>List of obtained [deg., cnt.] sequences</vt:lpstr>
      <vt:lpstr>Sequence 6</vt:lpstr>
      <vt:lpstr>Sequence 6</vt:lpstr>
      <vt:lpstr>Sequence 6</vt:lpstr>
      <vt:lpstr>Sequence 7</vt:lpstr>
      <vt:lpstr>Sequence 7</vt:lpstr>
      <vt:lpstr>Sequence 8</vt:lpstr>
      <vt:lpstr>Sequence 24</vt:lpstr>
      <vt:lpstr>Sequence 25</vt:lpstr>
      <vt:lpstr>Points for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Takumi SHIOTA</dc:creator>
  <cp:lastModifiedBy>塩田 拓海(s929t025)</cp:lastModifiedBy>
  <cp:revision>286</cp:revision>
  <cp:lastPrinted>2024-11-04T05:49:28Z</cp:lastPrinted>
  <dcterms:created xsi:type="dcterms:W3CDTF">2024-08-23T05:45:55Z</dcterms:created>
  <dcterms:modified xsi:type="dcterms:W3CDTF">2025-06-06T08:41:02Z</dcterms:modified>
</cp:coreProperties>
</file>